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4" r:id="rId3"/>
    <p:sldId id="534" r:id="rId4"/>
    <p:sldId id="522" r:id="rId5"/>
    <p:sldId id="536" r:id="rId6"/>
    <p:sldId id="537" r:id="rId7"/>
    <p:sldId id="538" r:id="rId8"/>
    <p:sldId id="539" r:id="rId9"/>
    <p:sldId id="540" r:id="rId10"/>
    <p:sldId id="523" r:id="rId11"/>
    <p:sldId id="541" r:id="rId12"/>
    <p:sldId id="542" r:id="rId13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61310"/>
    <a:srgbClr val="FFFFCC"/>
    <a:srgbClr val="FFCCFF"/>
    <a:srgbClr val="FF5050"/>
    <a:srgbClr val="99273A"/>
    <a:srgbClr val="00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B8772-9AA7-473C-A8F8-AF24A9EFD659}" v="525" dt="2021-02-16T08:36:04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675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10" y="-90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7BCBC-A835-4117-906D-6211A72A551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DECD4488-BD06-44A9-9CD7-E779CD70B2D0}">
      <dgm:prSet phldrT="[Testo]"/>
      <dgm:spPr/>
      <dgm:t>
        <a:bodyPr/>
        <a:lstStyle/>
        <a:p>
          <a:r>
            <a:rPr lang="it-IT" dirty="0"/>
            <a:t>Capacità </a:t>
          </a:r>
          <a:r>
            <a:rPr lang="it-IT" dirty="0" err="1"/>
            <a:t>assunzionale</a:t>
          </a:r>
          <a:r>
            <a:rPr lang="it-IT" dirty="0"/>
            <a:t> </a:t>
          </a:r>
        </a:p>
        <a:p>
          <a:r>
            <a:rPr lang="it-IT" dirty="0"/>
            <a:t> Vincoli finanziari</a:t>
          </a:r>
        </a:p>
        <a:p>
          <a:r>
            <a:rPr lang="it-IT" dirty="0"/>
            <a:t>Limiti ordinamentali</a:t>
          </a:r>
        </a:p>
      </dgm:t>
    </dgm:pt>
    <dgm:pt modelId="{E367D213-A9D7-488C-BA56-3C5E157FEBED}" type="parTrans" cxnId="{E6561196-6AB7-41D7-BC00-01341377E402}">
      <dgm:prSet/>
      <dgm:spPr/>
      <dgm:t>
        <a:bodyPr/>
        <a:lstStyle/>
        <a:p>
          <a:endParaRPr lang="it-IT"/>
        </a:p>
      </dgm:t>
    </dgm:pt>
    <dgm:pt modelId="{417F161D-89B8-49EA-9BCD-5D96157DDB7E}" type="sibTrans" cxnId="{E6561196-6AB7-41D7-BC00-01341377E402}">
      <dgm:prSet/>
      <dgm:spPr/>
      <dgm:t>
        <a:bodyPr/>
        <a:lstStyle/>
        <a:p>
          <a:endParaRPr lang="it-IT"/>
        </a:p>
      </dgm:t>
    </dgm:pt>
    <dgm:pt modelId="{4929E10D-5977-439F-AEEE-D2661D81C194}">
      <dgm:prSet phldrT="[Testo]"/>
      <dgm:spPr/>
      <dgm:t>
        <a:bodyPr/>
        <a:lstStyle/>
        <a:p>
          <a:r>
            <a:rPr lang="it-IT" dirty="0"/>
            <a:t>Deroghe</a:t>
          </a:r>
        </a:p>
      </dgm:t>
    </dgm:pt>
    <dgm:pt modelId="{133F7CB2-9064-4619-99F2-1CD3B0519D4F}" type="parTrans" cxnId="{94E6DFA9-3C01-49B2-9DCC-D6541C7E115C}">
      <dgm:prSet/>
      <dgm:spPr/>
      <dgm:t>
        <a:bodyPr/>
        <a:lstStyle/>
        <a:p>
          <a:endParaRPr lang="it-IT"/>
        </a:p>
      </dgm:t>
    </dgm:pt>
    <dgm:pt modelId="{78C3B86E-BD0C-4541-BE70-386399C8CF8C}" type="sibTrans" cxnId="{94E6DFA9-3C01-49B2-9DCC-D6541C7E115C}">
      <dgm:prSet/>
      <dgm:spPr/>
      <dgm:t>
        <a:bodyPr/>
        <a:lstStyle/>
        <a:p>
          <a:endParaRPr lang="it-IT"/>
        </a:p>
      </dgm:t>
    </dgm:pt>
    <dgm:pt modelId="{AFAABF33-C6E2-4243-A661-818982DD1599}">
      <dgm:prSet phldrT="[Testo]"/>
      <dgm:spPr/>
      <dgm:t>
        <a:bodyPr/>
        <a:lstStyle/>
        <a:p>
          <a:r>
            <a:rPr lang="it-IT" dirty="0"/>
            <a:t>Procedure</a:t>
          </a:r>
        </a:p>
      </dgm:t>
    </dgm:pt>
    <dgm:pt modelId="{D87D1405-C068-426F-95B3-C9C81C728B61}" type="parTrans" cxnId="{6D115D3D-D09B-49F7-9474-35BE6D09357B}">
      <dgm:prSet/>
      <dgm:spPr/>
      <dgm:t>
        <a:bodyPr/>
        <a:lstStyle/>
        <a:p>
          <a:endParaRPr lang="it-IT"/>
        </a:p>
      </dgm:t>
    </dgm:pt>
    <dgm:pt modelId="{BFFA59A0-6971-446B-9718-552D65A31A76}" type="sibTrans" cxnId="{6D115D3D-D09B-49F7-9474-35BE6D09357B}">
      <dgm:prSet/>
      <dgm:spPr/>
      <dgm:t>
        <a:bodyPr/>
        <a:lstStyle/>
        <a:p>
          <a:endParaRPr lang="it-IT"/>
        </a:p>
      </dgm:t>
    </dgm:pt>
    <dgm:pt modelId="{4A5D68A6-84E1-43A3-A96D-3E091C43D230}" type="pres">
      <dgm:prSet presAssocID="{42D7BCBC-A835-4117-906D-6211A72A551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C1A2FA-4AE7-44DC-83D6-B337AC78F5C4}" type="pres">
      <dgm:prSet presAssocID="{DECD4488-BD06-44A9-9CD7-E779CD70B2D0}" presName="gear1" presStyleLbl="node1" presStyleIdx="0" presStyleCnt="3" custLinFactX="75797" custLinFactY="-27774" custLinFactNeighborX="100000" custLinFactNeighborY="-100000">
        <dgm:presLayoutVars>
          <dgm:chMax val="1"/>
          <dgm:bulletEnabled val="1"/>
        </dgm:presLayoutVars>
      </dgm:prSet>
      <dgm:spPr/>
    </dgm:pt>
    <dgm:pt modelId="{9B0480D0-914A-44A0-8D0E-4E66BE135AB4}" type="pres">
      <dgm:prSet presAssocID="{DECD4488-BD06-44A9-9CD7-E779CD70B2D0}" presName="gear1srcNode" presStyleLbl="node1" presStyleIdx="0" presStyleCnt="3"/>
      <dgm:spPr/>
    </dgm:pt>
    <dgm:pt modelId="{28730A48-AC8E-48C2-A7C1-31DA843B2E4C}" type="pres">
      <dgm:prSet presAssocID="{DECD4488-BD06-44A9-9CD7-E779CD70B2D0}" presName="gear1dstNode" presStyleLbl="node1" presStyleIdx="0" presStyleCnt="3"/>
      <dgm:spPr/>
    </dgm:pt>
    <dgm:pt modelId="{15BE01E3-0EE4-4E24-B018-520433052D0B}" type="pres">
      <dgm:prSet presAssocID="{4929E10D-5977-439F-AEEE-D2661D81C194}" presName="gear2" presStyleLbl="node1" presStyleIdx="1" presStyleCnt="3" custAng="0" custLinFactNeighborX="47245" custLinFactNeighborY="-4997">
        <dgm:presLayoutVars>
          <dgm:chMax val="1"/>
          <dgm:bulletEnabled val="1"/>
        </dgm:presLayoutVars>
      </dgm:prSet>
      <dgm:spPr/>
    </dgm:pt>
    <dgm:pt modelId="{B6CD9629-1A01-4917-BD4B-38EE563A4CE4}" type="pres">
      <dgm:prSet presAssocID="{4929E10D-5977-439F-AEEE-D2661D81C194}" presName="gear2srcNode" presStyleLbl="node1" presStyleIdx="1" presStyleCnt="3"/>
      <dgm:spPr/>
    </dgm:pt>
    <dgm:pt modelId="{5C14A7C5-A81C-41A8-A777-413A33423094}" type="pres">
      <dgm:prSet presAssocID="{4929E10D-5977-439F-AEEE-D2661D81C194}" presName="gear2dstNode" presStyleLbl="node1" presStyleIdx="1" presStyleCnt="3"/>
      <dgm:spPr/>
    </dgm:pt>
    <dgm:pt modelId="{7F340C78-838D-4FDB-8553-ACD7507AEF00}" type="pres">
      <dgm:prSet presAssocID="{AFAABF33-C6E2-4243-A661-818982DD1599}" presName="gear3" presStyleLbl="node1" presStyleIdx="2" presStyleCnt="3" custLinFactY="4169" custLinFactNeighborX="57492" custLinFactNeighborY="100000"/>
      <dgm:spPr/>
    </dgm:pt>
    <dgm:pt modelId="{E2D8F7E9-7CA5-42F7-BAD8-787BA2618BE0}" type="pres">
      <dgm:prSet presAssocID="{AFAABF33-C6E2-4243-A661-818982DD159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55F1C5C-739A-4E3B-9293-CA6376365808}" type="pres">
      <dgm:prSet presAssocID="{AFAABF33-C6E2-4243-A661-818982DD1599}" presName="gear3srcNode" presStyleLbl="node1" presStyleIdx="2" presStyleCnt="3"/>
      <dgm:spPr/>
    </dgm:pt>
    <dgm:pt modelId="{07ACF1B3-7026-40DC-BCFF-ACB1E148F46C}" type="pres">
      <dgm:prSet presAssocID="{AFAABF33-C6E2-4243-A661-818982DD1599}" presName="gear3dstNode" presStyleLbl="node1" presStyleIdx="2" presStyleCnt="3"/>
      <dgm:spPr/>
    </dgm:pt>
    <dgm:pt modelId="{25745169-BF16-4772-8888-94A9A7FECECF}" type="pres">
      <dgm:prSet presAssocID="{417F161D-89B8-49EA-9BCD-5D96157DDB7E}" presName="connector1" presStyleLbl="sibTrans2D1" presStyleIdx="0" presStyleCnt="3" custAng="14395887" custLinFactNeighborX="-17663" custLinFactNeighborY="-93427"/>
      <dgm:spPr/>
    </dgm:pt>
    <dgm:pt modelId="{908DF7B1-B6D3-4208-88DA-E02301114E5D}" type="pres">
      <dgm:prSet presAssocID="{78C3B86E-BD0C-4541-BE70-386399C8CF8C}" presName="connector2" presStyleLbl="sibTrans2D1" presStyleIdx="1" presStyleCnt="3" custAng="17909724" custLinFactNeighborX="28379" custLinFactNeighborY="922"/>
      <dgm:spPr/>
    </dgm:pt>
    <dgm:pt modelId="{4CC5C3A4-C296-4D3F-99B5-60C8A8046C27}" type="pres">
      <dgm:prSet presAssocID="{BFFA59A0-6971-446B-9718-552D65A31A76}" presName="connector3" presStyleLbl="sibTrans2D1" presStyleIdx="2" presStyleCnt="3" custAng="15016813" custLinFactNeighborX="36566" custLinFactNeighborY="98857"/>
      <dgm:spPr/>
    </dgm:pt>
  </dgm:ptLst>
  <dgm:cxnLst>
    <dgm:cxn modelId="{5DCE7210-E393-4C2B-8A91-EF7819E768E2}" type="presOf" srcId="{AFAABF33-C6E2-4243-A661-818982DD1599}" destId="{7F340C78-838D-4FDB-8553-ACD7507AEF00}" srcOrd="0" destOrd="0" presId="urn:microsoft.com/office/officeart/2005/8/layout/gear1"/>
    <dgm:cxn modelId="{2E87522F-5AA8-4530-9C7D-B54F9B2D1BA8}" type="presOf" srcId="{AFAABF33-C6E2-4243-A661-818982DD1599}" destId="{07ACF1B3-7026-40DC-BCFF-ACB1E148F46C}" srcOrd="3" destOrd="0" presId="urn:microsoft.com/office/officeart/2005/8/layout/gear1"/>
    <dgm:cxn modelId="{6D115D3D-D09B-49F7-9474-35BE6D09357B}" srcId="{42D7BCBC-A835-4117-906D-6211A72A5519}" destId="{AFAABF33-C6E2-4243-A661-818982DD1599}" srcOrd="2" destOrd="0" parTransId="{D87D1405-C068-426F-95B3-C9C81C728B61}" sibTransId="{BFFA59A0-6971-446B-9718-552D65A31A76}"/>
    <dgm:cxn modelId="{5D583963-183B-43F2-BDA1-D0C87B3A5C69}" type="presOf" srcId="{DECD4488-BD06-44A9-9CD7-E779CD70B2D0}" destId="{0FC1A2FA-4AE7-44DC-83D6-B337AC78F5C4}" srcOrd="0" destOrd="0" presId="urn:microsoft.com/office/officeart/2005/8/layout/gear1"/>
    <dgm:cxn modelId="{89DBFC44-134B-469D-BF8E-FD023FEE6B75}" type="presOf" srcId="{4929E10D-5977-439F-AEEE-D2661D81C194}" destId="{15BE01E3-0EE4-4E24-B018-520433052D0B}" srcOrd="0" destOrd="0" presId="urn:microsoft.com/office/officeart/2005/8/layout/gear1"/>
    <dgm:cxn modelId="{0C2CCB6A-937D-4F8C-91DA-751ED3E9C03C}" type="presOf" srcId="{DECD4488-BD06-44A9-9CD7-E779CD70B2D0}" destId="{28730A48-AC8E-48C2-A7C1-31DA843B2E4C}" srcOrd="2" destOrd="0" presId="urn:microsoft.com/office/officeart/2005/8/layout/gear1"/>
    <dgm:cxn modelId="{D9118792-F825-4831-A8C1-67DA9545DBD2}" type="presOf" srcId="{4929E10D-5977-439F-AEEE-D2661D81C194}" destId="{B6CD9629-1A01-4917-BD4B-38EE563A4CE4}" srcOrd="1" destOrd="0" presId="urn:microsoft.com/office/officeart/2005/8/layout/gear1"/>
    <dgm:cxn modelId="{E6561196-6AB7-41D7-BC00-01341377E402}" srcId="{42D7BCBC-A835-4117-906D-6211A72A5519}" destId="{DECD4488-BD06-44A9-9CD7-E779CD70B2D0}" srcOrd="0" destOrd="0" parTransId="{E367D213-A9D7-488C-BA56-3C5E157FEBED}" sibTransId="{417F161D-89B8-49EA-9BCD-5D96157DDB7E}"/>
    <dgm:cxn modelId="{B458A19C-7A5B-4BD5-ADC4-5784C9F9044F}" type="presOf" srcId="{BFFA59A0-6971-446B-9718-552D65A31A76}" destId="{4CC5C3A4-C296-4D3F-99B5-60C8A8046C27}" srcOrd="0" destOrd="0" presId="urn:microsoft.com/office/officeart/2005/8/layout/gear1"/>
    <dgm:cxn modelId="{7F6CA1A2-D5EF-4636-A594-9CB8902D1BCB}" type="presOf" srcId="{AFAABF33-C6E2-4243-A661-818982DD1599}" destId="{F55F1C5C-739A-4E3B-9293-CA6376365808}" srcOrd="2" destOrd="0" presId="urn:microsoft.com/office/officeart/2005/8/layout/gear1"/>
    <dgm:cxn modelId="{82E6B2A6-0987-4067-9B5E-EEFAB9D6B9F8}" type="presOf" srcId="{DECD4488-BD06-44A9-9CD7-E779CD70B2D0}" destId="{9B0480D0-914A-44A0-8D0E-4E66BE135AB4}" srcOrd="1" destOrd="0" presId="urn:microsoft.com/office/officeart/2005/8/layout/gear1"/>
    <dgm:cxn modelId="{94E6DFA9-3C01-49B2-9DCC-D6541C7E115C}" srcId="{42D7BCBC-A835-4117-906D-6211A72A5519}" destId="{4929E10D-5977-439F-AEEE-D2661D81C194}" srcOrd="1" destOrd="0" parTransId="{133F7CB2-9064-4619-99F2-1CD3B0519D4F}" sibTransId="{78C3B86E-BD0C-4541-BE70-386399C8CF8C}"/>
    <dgm:cxn modelId="{C6283FC1-0A6A-4C1F-81FA-BECD5C53EE0C}" type="presOf" srcId="{AFAABF33-C6E2-4243-A661-818982DD1599}" destId="{E2D8F7E9-7CA5-42F7-BAD8-787BA2618BE0}" srcOrd="1" destOrd="0" presId="urn:microsoft.com/office/officeart/2005/8/layout/gear1"/>
    <dgm:cxn modelId="{299CAFDF-D5E2-4F4A-A43D-5F01FC6E73DA}" type="presOf" srcId="{417F161D-89B8-49EA-9BCD-5D96157DDB7E}" destId="{25745169-BF16-4772-8888-94A9A7FECECF}" srcOrd="0" destOrd="0" presId="urn:microsoft.com/office/officeart/2005/8/layout/gear1"/>
    <dgm:cxn modelId="{41ADC7F2-F68D-4210-A6E6-C58EC99BF888}" type="presOf" srcId="{4929E10D-5977-439F-AEEE-D2661D81C194}" destId="{5C14A7C5-A81C-41A8-A777-413A33423094}" srcOrd="2" destOrd="0" presId="urn:microsoft.com/office/officeart/2005/8/layout/gear1"/>
    <dgm:cxn modelId="{C86882F8-E3EF-45B4-8680-B6024CC7C4DD}" type="presOf" srcId="{42D7BCBC-A835-4117-906D-6211A72A5519}" destId="{4A5D68A6-84E1-43A3-A96D-3E091C43D230}" srcOrd="0" destOrd="0" presId="urn:microsoft.com/office/officeart/2005/8/layout/gear1"/>
    <dgm:cxn modelId="{4BD7D6FA-7B29-4194-87BA-766F8D6F898A}" type="presOf" srcId="{78C3B86E-BD0C-4541-BE70-386399C8CF8C}" destId="{908DF7B1-B6D3-4208-88DA-E02301114E5D}" srcOrd="0" destOrd="0" presId="urn:microsoft.com/office/officeart/2005/8/layout/gear1"/>
    <dgm:cxn modelId="{B4C9CCFF-4794-44D2-98FD-8A27A1B9A1E9}" type="presParOf" srcId="{4A5D68A6-84E1-43A3-A96D-3E091C43D230}" destId="{0FC1A2FA-4AE7-44DC-83D6-B337AC78F5C4}" srcOrd="0" destOrd="0" presId="urn:microsoft.com/office/officeart/2005/8/layout/gear1"/>
    <dgm:cxn modelId="{1E72C39C-A4E3-4D64-8A87-B93A378440EE}" type="presParOf" srcId="{4A5D68A6-84E1-43A3-A96D-3E091C43D230}" destId="{9B0480D0-914A-44A0-8D0E-4E66BE135AB4}" srcOrd="1" destOrd="0" presId="urn:microsoft.com/office/officeart/2005/8/layout/gear1"/>
    <dgm:cxn modelId="{D5BD21A9-FC30-48F5-9BF9-4C17100B9646}" type="presParOf" srcId="{4A5D68A6-84E1-43A3-A96D-3E091C43D230}" destId="{28730A48-AC8E-48C2-A7C1-31DA843B2E4C}" srcOrd="2" destOrd="0" presId="urn:microsoft.com/office/officeart/2005/8/layout/gear1"/>
    <dgm:cxn modelId="{7496AB2F-DDCE-4A29-9D16-15CD8EF38492}" type="presParOf" srcId="{4A5D68A6-84E1-43A3-A96D-3E091C43D230}" destId="{15BE01E3-0EE4-4E24-B018-520433052D0B}" srcOrd="3" destOrd="0" presId="urn:microsoft.com/office/officeart/2005/8/layout/gear1"/>
    <dgm:cxn modelId="{2786B0FC-F1FB-4128-B311-C5AB3B51D0B6}" type="presParOf" srcId="{4A5D68A6-84E1-43A3-A96D-3E091C43D230}" destId="{B6CD9629-1A01-4917-BD4B-38EE563A4CE4}" srcOrd="4" destOrd="0" presId="urn:microsoft.com/office/officeart/2005/8/layout/gear1"/>
    <dgm:cxn modelId="{8D5C11A6-0BEF-4F87-85F3-C09099D23F88}" type="presParOf" srcId="{4A5D68A6-84E1-43A3-A96D-3E091C43D230}" destId="{5C14A7C5-A81C-41A8-A777-413A33423094}" srcOrd="5" destOrd="0" presId="urn:microsoft.com/office/officeart/2005/8/layout/gear1"/>
    <dgm:cxn modelId="{8444A01A-F1E5-4D3F-8423-774397F7AE44}" type="presParOf" srcId="{4A5D68A6-84E1-43A3-A96D-3E091C43D230}" destId="{7F340C78-838D-4FDB-8553-ACD7507AEF00}" srcOrd="6" destOrd="0" presId="urn:microsoft.com/office/officeart/2005/8/layout/gear1"/>
    <dgm:cxn modelId="{7C40A36F-27DA-4491-B9C7-7C101DC87745}" type="presParOf" srcId="{4A5D68A6-84E1-43A3-A96D-3E091C43D230}" destId="{E2D8F7E9-7CA5-42F7-BAD8-787BA2618BE0}" srcOrd="7" destOrd="0" presId="urn:microsoft.com/office/officeart/2005/8/layout/gear1"/>
    <dgm:cxn modelId="{2E7D0B41-B906-4CA2-8D1F-7B022CAC4887}" type="presParOf" srcId="{4A5D68A6-84E1-43A3-A96D-3E091C43D230}" destId="{F55F1C5C-739A-4E3B-9293-CA6376365808}" srcOrd="8" destOrd="0" presId="urn:microsoft.com/office/officeart/2005/8/layout/gear1"/>
    <dgm:cxn modelId="{B5D7F793-BB19-4C91-8FCD-65F4B79F3208}" type="presParOf" srcId="{4A5D68A6-84E1-43A3-A96D-3E091C43D230}" destId="{07ACF1B3-7026-40DC-BCFF-ACB1E148F46C}" srcOrd="9" destOrd="0" presId="urn:microsoft.com/office/officeart/2005/8/layout/gear1"/>
    <dgm:cxn modelId="{9456CB10-FFC2-4D40-8A7B-33925BB0A70A}" type="presParOf" srcId="{4A5D68A6-84E1-43A3-A96D-3E091C43D230}" destId="{25745169-BF16-4772-8888-94A9A7FECECF}" srcOrd="10" destOrd="0" presId="urn:microsoft.com/office/officeart/2005/8/layout/gear1"/>
    <dgm:cxn modelId="{0BB0E453-2E47-4F4A-B00D-9724E8D8AF9D}" type="presParOf" srcId="{4A5D68A6-84E1-43A3-A96D-3E091C43D230}" destId="{908DF7B1-B6D3-4208-88DA-E02301114E5D}" srcOrd="11" destOrd="0" presId="urn:microsoft.com/office/officeart/2005/8/layout/gear1"/>
    <dgm:cxn modelId="{711FDEA0-15BA-4B8A-BB1B-5C686BA93C40}" type="presParOf" srcId="{4A5D68A6-84E1-43A3-A96D-3E091C43D230}" destId="{4CC5C3A4-C296-4D3F-99B5-60C8A8046C2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1A2FA-4AE7-44DC-83D6-B337AC78F5C4}">
      <dsp:nvSpPr>
        <dsp:cNvPr id="0" name=""/>
        <dsp:cNvSpPr/>
      </dsp:nvSpPr>
      <dsp:spPr>
        <a:xfrm>
          <a:off x="1695636" y="0"/>
          <a:ext cx="2072444" cy="207244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Capacità </a:t>
          </a:r>
          <a:r>
            <a:rPr lang="it-IT" sz="1200" kern="1200" dirty="0" err="1"/>
            <a:t>assunzionale</a:t>
          </a:r>
          <a:r>
            <a:rPr lang="it-IT" sz="12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Vincoli finanziari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Limiti ordinamentali</a:t>
          </a:r>
        </a:p>
      </dsp:txBody>
      <dsp:txXfrm>
        <a:off x="2112289" y="485460"/>
        <a:ext cx="1239138" cy="1065279"/>
      </dsp:txXfrm>
    </dsp:sp>
    <dsp:sp modelId="{15BE01E3-0EE4-4E24-B018-520433052D0B}">
      <dsp:nvSpPr>
        <dsp:cNvPr id="0" name=""/>
        <dsp:cNvSpPr/>
      </dsp:nvSpPr>
      <dsp:spPr>
        <a:xfrm>
          <a:off x="1201942" y="1838766"/>
          <a:ext cx="1507232" cy="150723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Deroghe</a:t>
          </a:r>
        </a:p>
      </dsp:txBody>
      <dsp:txXfrm>
        <a:off x="1581392" y="2220510"/>
        <a:ext cx="748332" cy="743744"/>
      </dsp:txXfrm>
    </dsp:sp>
    <dsp:sp modelId="{7F340C78-838D-4FDB-8553-ACD7507AEF00}">
      <dsp:nvSpPr>
        <dsp:cNvPr id="0" name=""/>
        <dsp:cNvSpPr/>
      </dsp:nvSpPr>
      <dsp:spPr>
        <a:xfrm rot="20700000">
          <a:off x="2125350" y="2758329"/>
          <a:ext cx="1476779" cy="14767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Procedure</a:t>
          </a:r>
        </a:p>
      </dsp:txBody>
      <dsp:txXfrm rot="-20700000">
        <a:off x="2449252" y="3082230"/>
        <a:ext cx="828977" cy="828977"/>
      </dsp:txXfrm>
    </dsp:sp>
    <dsp:sp modelId="{25745169-BF16-4772-8888-94A9A7FECECF}">
      <dsp:nvSpPr>
        <dsp:cNvPr id="0" name=""/>
        <dsp:cNvSpPr/>
      </dsp:nvSpPr>
      <dsp:spPr>
        <a:xfrm rot="14395887">
          <a:off x="1063107" y="-384539"/>
          <a:ext cx="2652728" cy="2652728"/>
        </a:xfrm>
        <a:prstGeom prst="circularArrow">
          <a:avLst>
            <a:gd name="adj1" fmla="val 4688"/>
            <a:gd name="adj2" fmla="val 299029"/>
            <a:gd name="adj3" fmla="val 2505203"/>
            <a:gd name="adj4" fmla="val 1588509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DF7B1-B6D3-4208-88DA-E02301114E5D}">
      <dsp:nvSpPr>
        <dsp:cNvPr id="0" name=""/>
        <dsp:cNvSpPr/>
      </dsp:nvSpPr>
      <dsp:spPr>
        <a:xfrm rot="17909724">
          <a:off x="769891" y="1600189"/>
          <a:ext cx="1927372" cy="19273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5C3A4-C296-4D3F-99B5-60C8A8046C27}">
      <dsp:nvSpPr>
        <dsp:cNvPr id="0" name=""/>
        <dsp:cNvSpPr/>
      </dsp:nvSpPr>
      <dsp:spPr>
        <a:xfrm rot="15016813">
          <a:off x="1752336" y="2606949"/>
          <a:ext cx="2078096" cy="20780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84" y="1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45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it-IT" altLang="it-I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84" y="8830645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C825105D-0E6F-4109-8C33-16FDF5C5C4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476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en-US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970784" y="1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5B45A9C3-5E12-43D5-87FE-83B40BB467CB}" type="datetimeFigureOut">
              <a:rPr lang="en-US" altLang="it-IT"/>
              <a:pPr/>
              <a:t>2/16/2021</a:t>
            </a:fld>
            <a:endParaRPr lang="en-US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56" tIns="43928" rIns="87856" bIns="43928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700727" y="4415321"/>
            <a:ext cx="5608947" cy="418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8830645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defTabSz="951768">
              <a:defRPr sz="1200"/>
            </a:lvl1pPr>
          </a:lstStyle>
          <a:p>
            <a:endParaRPr lang="en-US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970784" y="8830645"/>
            <a:ext cx="3038049" cy="4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65" tIns="47583" rIns="95165" bIns="47583" numCol="1" anchor="b" anchorCtr="0" compatLnSpc="1">
            <a:prstTxWarp prst="textNoShape">
              <a:avLst/>
            </a:prstTxWarp>
          </a:bodyPr>
          <a:lstStyle>
            <a:lvl1pPr algn="r" defTabSz="951768">
              <a:defRPr sz="1200"/>
            </a:lvl1pPr>
          </a:lstStyle>
          <a:p>
            <a:fld id="{2654019C-0BE8-42B6-B197-40D80E6542B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56756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it-IT" altLang="en-US" noProof="0"/>
              <a:t>Fare clic per modificare lo stile del titolo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5CAA-2FA3-444F-9E14-AB387E69B5C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300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655A1-4D8D-412D-9D43-69E5563DD8E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801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5C09-6802-4921-8526-8B40A67186D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8032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C6C97-061D-4239-9400-14D080720F8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7990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9D8F-F564-46A1-8A5B-BF0977A954A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577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35C0-0C78-415B-898E-2B36D47E8B3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2897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3C078-3A09-4A79-8C0F-D8B8B99980B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286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F710-4B46-4846-A13E-DA5041F10E8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696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E431-81AE-41AF-81A8-39121E8ABF5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0527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11E64-86D3-4952-AC43-BB4CEE2F9C0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282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4833-948E-4D8C-84A4-49BD8049AF2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3771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8DD9DDDD-B6EC-476C-BF6C-04DF4640173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412" y="1700808"/>
            <a:ext cx="7623175" cy="2447974"/>
          </a:xfrm>
        </p:spPr>
        <p:txBody>
          <a:bodyPr/>
          <a:lstStyle/>
          <a:p>
            <a:pPr algn="ctr" eaLnBrk="1" hangingPunct="1"/>
            <a:br>
              <a:rPr lang="it-IT" altLang="it-IT" sz="2800" b="1" dirty="0"/>
            </a:br>
            <a:r>
              <a:rPr lang="it-IT" sz="2800" dirty="0">
                <a:ea typeface="+mj-lt"/>
                <a:cs typeface="+mj-lt"/>
              </a:rPr>
              <a:t>Legge di Bilancio 2021</a:t>
            </a:r>
            <a:br>
              <a:rPr lang="it-IT" sz="2800" b="1" dirty="0"/>
            </a:br>
            <a:r>
              <a:rPr lang="it-IT" sz="2800" b="1" dirty="0"/>
              <a:t>Disposizioni per il potenziamento del sistema dei servizi sociali. </a:t>
            </a:r>
            <a:br>
              <a:rPr lang="it-IT" sz="2800" b="1" dirty="0"/>
            </a:br>
            <a:r>
              <a:rPr lang="it-IT" sz="2800" b="1" dirty="0"/>
              <a:t>Le capacità </a:t>
            </a:r>
            <a:r>
              <a:rPr lang="it-IT" sz="2800" b="1" dirty="0" err="1"/>
              <a:t>assunzionali</a:t>
            </a:r>
            <a:r>
              <a:rPr lang="it-IT" sz="2800" b="1" dirty="0"/>
              <a:t> dei Comuni</a:t>
            </a:r>
            <a:br>
              <a:rPr lang="it-IT" altLang="it-IT" sz="3200" b="1" dirty="0"/>
            </a:br>
            <a:endParaRPr lang="it-IT" altLang="it-IT" sz="3200" b="1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437112"/>
            <a:ext cx="7200800" cy="201622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16 febbraio 2021</a:t>
            </a: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</a:pPr>
            <a:endParaRPr lang="it-IT" altLang="it-IT" sz="2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altLang="it-IT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Agostino Bultrini – Dipartimento ANCI Politiche per il personale e relazioni sindacali dei Comuni – bultrini@anci.it</a:t>
            </a:r>
            <a:endParaRPr lang="it-IT" altLang="it-IT" sz="2000" b="1" dirty="0">
              <a:solidFill>
                <a:schemeClr val="tx2"/>
              </a:solidFill>
              <a:latin typeface="+mj-lt"/>
            </a:endParaRPr>
          </a:p>
          <a:p>
            <a:pPr algn="ctr" eaLnBrk="1" hangingPunct="1">
              <a:lnSpc>
                <a:spcPct val="90000"/>
              </a:lnSpc>
            </a:pPr>
            <a:endParaRPr lang="it-IT" altLang="it-IT" b="1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5" descr="logo anc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20713"/>
            <a:ext cx="841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/>
              <a:t>La legge di bilancio 2021 – </a:t>
            </a:r>
            <a:r>
              <a:rPr lang="it-IT" sz="2400" dirty="0">
                <a:ea typeface="+mj-lt"/>
                <a:cs typeface="+mj-lt"/>
              </a:rPr>
              <a:t>Rigenerazione amministrativa coesione territoriale (commi 179-184)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1124744"/>
            <a:ext cx="7647196" cy="44074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sz="1600" b="1" dirty="0">
                <a:latin typeface="Arial"/>
                <a:cs typeface="Arial"/>
              </a:rPr>
              <a:t>Comuni con elevata incidenza</a:t>
            </a:r>
          </a:p>
          <a:p>
            <a:pPr algn="just"/>
            <a:endParaRPr lang="it-IT" sz="1600" dirty="0">
              <a:latin typeface="Arial"/>
              <a:cs typeface="Arial"/>
            </a:endParaRPr>
          </a:p>
          <a:p>
            <a:r>
              <a:rPr lang="it-IT" dirty="0">
                <a:latin typeface="Arial"/>
                <a:cs typeface="Arial"/>
              </a:rPr>
              <a:t>Tab. 3</a:t>
            </a:r>
          </a:p>
          <a:p>
            <a:endParaRPr lang="it-IT" dirty="0">
              <a:latin typeface="Arial"/>
              <a:cs typeface="Arial"/>
            </a:endParaRPr>
          </a:p>
          <a:p>
            <a:pPr algn="just"/>
            <a:r>
              <a:rPr lang="it-IT" dirty="0">
                <a:latin typeface="Arial"/>
                <a:cs typeface="Arial"/>
              </a:rPr>
              <a:t>Fasce demografiche 				Valore soglia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a)         	comuni con meno di 1.000 abitanti		33,5 %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b)	comuni da 1.000 a 1.999 abitanti       	32,6 %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c)	comuni da 2.000 a 2.999 abitanti       	31,6 %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d)	comuni da 3.000 a 4.999 abitanti       	31,2 %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e)	comuni da 5.000 a 9.999 abitanti     		30,9 %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f)	comuni da 10.000 a 59.999 abitanti     	31,0 %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g)	comuni da 60.000 a 249.999 abitanti 	31,6 %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h)	comuni da 250.0000 a 1.499.999 abitanti 	32,8 %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i)	comuni con 1.500.000 di abitanti e oltre	29,3 %</a:t>
            </a:r>
          </a:p>
          <a:p>
            <a:pPr algn="just"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130711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57200" y="836613"/>
            <a:ext cx="7647196" cy="41261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 Comuni con una incidenza della spesa di personale sulle entrate correnti intermedia, che devono fare attenzione a non peggiorare il valore di tale incidenza.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AutoNum type="alphaUcPeriod" startAt="3"/>
            </a:pPr>
            <a:endParaRPr lang="it-IT" b="1" u="sng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Il Decreto individua, all’art. 6, comma 3, la fattispecie dei Comuni per i quali l’incidenza della spesa di personale sulle entrate correnti si colloca in </a:t>
            </a: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posizione intermedia rispetto ai valori soglia definiti dalle tabelle 1 e 3</a:t>
            </a: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Questi </a:t>
            </a: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Enti, in ciascun esercizio di riferimento, </a:t>
            </a: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non possono incrementare il valore del predetto rapporto rispetto a quello corrispondente registrato nell’ultimo rendiconto della gestione approvato.</a:t>
            </a:r>
            <a:endParaRPr lang="it-IT" sz="18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57200" y="836613"/>
            <a:ext cx="7647196" cy="59475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 sterilizzazione delle spese di personale </a:t>
            </a:r>
            <a:r>
              <a:rPr lang="it-IT" sz="1800" b="1" u="sng" dirty="0" err="1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eterofinazniate</a:t>
            </a: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(art. 57, comma 3-septies, DL n. 104/2020)</a:t>
            </a: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b="1" u="sng" dirty="0">
                <a:solidFill>
                  <a:srgbClr val="222222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RICHIAMATO NEL COMMA 801</a:t>
            </a:r>
            <a:endParaRPr lang="it-IT" sz="1800" b="1" u="sng" dirty="0">
              <a:solidFill>
                <a:srgbClr val="222222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endParaRPr lang="it-IT" b="1" u="sng" dirty="0">
              <a:solidFill>
                <a:srgbClr val="222222"/>
              </a:solidFill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srgbClr val="19191A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decorrere dall'anno 2021 le spese di personale riferite alle assunzioni, </a:t>
            </a:r>
            <a:r>
              <a:rPr lang="it-IT" u="sng" dirty="0">
                <a:solidFill>
                  <a:srgbClr val="19191A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effettuate in data successiva alla data di entrata in vigore della legge di conversione del presente decreto</a:t>
            </a:r>
            <a:r>
              <a:rPr lang="it-IT" dirty="0">
                <a:solidFill>
                  <a:srgbClr val="19191A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finanziate integralmente da risorse provenienti da altri soggetti, espressamente finalizzate a nuove assunzioni e previste da apposita normativa, e le corrispondenti entrate correnti poste a copertura delle stesse non rilevano ai fini della verifica del rispetto del valore soglia di cui ai commi 1, 1-bis e 2 dell'articolo 33 del decreto-legge 30 aprile 2019, n. 34, convertito, con modificazioni, dalla legge 28 giugno 2019, n. 58, </a:t>
            </a:r>
            <a:r>
              <a:rPr lang="it-IT" u="sng" dirty="0">
                <a:solidFill>
                  <a:srgbClr val="19191A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 il periodo in cui è garantito il predetto finanziamento</a:t>
            </a:r>
            <a:r>
              <a:rPr lang="it-IT" dirty="0">
                <a:solidFill>
                  <a:srgbClr val="19191A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In caso di finanziamento parziale, ai fini del predetto valore soglia non rilevano l'entrata e la spesa di personale per un importo corrispondente. </a:t>
            </a:r>
            <a:endParaRPr lang="it-IT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endParaRPr lang="it-IT" b="1" u="sng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endParaRPr lang="it-IT" dirty="0">
              <a:solidFill>
                <a:srgbClr val="222222"/>
              </a:solidFill>
              <a:latin typeface="Bookman Old Style" panose="0205060405050502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4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Assunzioni di personale nella legge di bilancio 2021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72574" y="836712"/>
            <a:ext cx="6984776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latin typeface="Arial"/>
                <a:cs typeface="Arial"/>
              </a:rPr>
              <a:t>L. n. 178/2020  - </a:t>
            </a:r>
            <a:r>
              <a:rPr lang="it-IT" sz="2000" b="1" dirty="0"/>
              <a:t>Le principali norme in materia di personale degli Enti locali</a:t>
            </a:r>
          </a:p>
          <a:p>
            <a:endParaRPr lang="it-IT" sz="2000" b="1" dirty="0"/>
          </a:p>
          <a:p>
            <a:endParaRPr lang="it-IT" sz="2000" b="1" dirty="0"/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Potenziamento uffici accelerazione  </a:t>
            </a:r>
            <a:r>
              <a:rPr lang="it-IT" i="1" dirty="0">
                <a:latin typeface="Arial"/>
                <a:cs typeface="Arial"/>
              </a:rPr>
              <a:t>eco-bonus </a:t>
            </a:r>
            <a:r>
              <a:rPr lang="it-IT" dirty="0">
                <a:latin typeface="Arial"/>
                <a:cs typeface="Arial"/>
              </a:rPr>
              <a:t>(commi 69-70)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Rigenerazione amministrativa coesione territoriale (commi 179-184)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Stabilizzazione LSU (commi 292-296)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Potenziamento servizi sociali territoriali (commi 797-804)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Oneri rinnovo CCNL 2019/2021 (commi 869-959)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Arial"/>
                <a:cs typeface="Arial"/>
              </a:rPr>
              <a:t>Assunzioni Polizia locale per emergenza (commi 993-994)</a:t>
            </a:r>
          </a:p>
        </p:txBody>
      </p:sp>
    </p:spTree>
    <p:extLst>
      <p:ext uri="{BB962C8B-B14F-4D97-AF65-F5344CB8AC3E}">
        <p14:creationId xmlns:p14="http://schemas.microsoft.com/office/powerpoint/2010/main" val="42363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Capacità </a:t>
            </a:r>
            <a:r>
              <a:rPr lang="it-IT" altLang="it-IT" sz="2400" b="1" i="1" dirty="0" err="1"/>
              <a:t>assunzionali</a:t>
            </a:r>
            <a:r>
              <a:rPr lang="it-IT" altLang="it-IT" sz="2400" b="1" i="1" dirty="0"/>
              <a:t> tra vincoli, deroghe e procedure</a:t>
            </a: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5E03EC8D-59C1-4EF4-9F88-28FCF0F3A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1045540"/>
              </p:ext>
            </p:extLst>
          </p:nvPr>
        </p:nvGraphicFramePr>
        <p:xfrm>
          <a:off x="4646192" y="1376969"/>
          <a:ext cx="3768080" cy="518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3696A7D6-BFAE-42AD-98A3-26D958B130AE}"/>
              </a:ext>
            </a:extLst>
          </p:cNvPr>
          <p:cNvSpPr txBox="1"/>
          <p:nvPr/>
        </p:nvSpPr>
        <p:spPr>
          <a:xfrm>
            <a:off x="755576" y="1376969"/>
            <a:ext cx="4320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 DM 17 marzo 2020:</a:t>
            </a:r>
          </a:p>
          <a:p>
            <a:r>
              <a:rPr lang="it-IT" dirty="0"/>
              <a:t>nuove regole sulla determinazione della capacità </a:t>
            </a:r>
            <a:r>
              <a:rPr lang="it-IT" dirty="0" err="1"/>
              <a:t>assunzioanle</a:t>
            </a:r>
            <a:r>
              <a:rPr lang="it-IT" dirty="0"/>
              <a:t> dei Comuni</a:t>
            </a:r>
          </a:p>
          <a:p>
            <a:endParaRPr lang="it-IT" dirty="0"/>
          </a:p>
          <a:p>
            <a:r>
              <a:rPr lang="it-IT" dirty="0"/>
              <a:t>Superamento del meccanismo del Turn-over;</a:t>
            </a:r>
          </a:p>
          <a:p>
            <a:endParaRPr lang="it-IT" dirty="0"/>
          </a:p>
          <a:p>
            <a:r>
              <a:rPr lang="it-IT" dirty="0"/>
              <a:t>Determinazione della capacità </a:t>
            </a:r>
            <a:r>
              <a:rPr lang="it-IT" dirty="0" err="1"/>
              <a:t>assunzionale</a:t>
            </a:r>
            <a:r>
              <a:rPr lang="it-IT" dirty="0"/>
              <a:t> sulla base della sostenibilità finanziaria;</a:t>
            </a:r>
          </a:p>
          <a:p>
            <a:endParaRPr lang="it-IT" dirty="0"/>
          </a:p>
          <a:p>
            <a:r>
              <a:rPr lang="it-IT" dirty="0"/>
              <a:t>Individuazione di 2 valori soglia per fascia demografica e di 3 modalità differenti di determinazione della capacità </a:t>
            </a:r>
            <a:r>
              <a:rPr lang="it-IT" dirty="0" err="1"/>
              <a:t>assunzionale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7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1124744"/>
            <a:ext cx="7647196" cy="53615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b="1" dirty="0">
                <a:latin typeface="Arial"/>
                <a:cs typeface="Arial"/>
              </a:rPr>
              <a:t>Valori soglia: rapporto tra spesa di personale ed entrate correnti</a:t>
            </a:r>
          </a:p>
          <a:p>
            <a:pPr algn="just"/>
            <a:endParaRPr lang="it-IT" b="1" dirty="0">
              <a:latin typeface="Arial"/>
              <a:cs typeface="Arial"/>
            </a:endParaRPr>
          </a:p>
          <a:p>
            <a:pPr algn="just"/>
            <a:r>
              <a:rPr lang="it-IT" dirty="0"/>
              <a:t>Per «</a:t>
            </a:r>
            <a:r>
              <a:rPr lang="it-IT" b="1" dirty="0"/>
              <a:t>Spesa del personale</a:t>
            </a:r>
            <a:r>
              <a:rPr lang="it-IT" dirty="0"/>
              <a:t>» si intendono gli </a:t>
            </a:r>
            <a:r>
              <a:rPr lang="it-IT" u="sng" dirty="0"/>
              <a:t>impegni di competenza per spesa complessiva per tutto il personale dipendente a tempo indeterminato e determinato, per i rapporti di collaborazione coordinata e continuativa, per la somministrazione di lavoro, per il personale di cui all'articolo 110</a:t>
            </a:r>
            <a:r>
              <a:rPr lang="it-IT" dirty="0"/>
              <a:t> del decreto legislativo 18 agosto 2000, n. 267, nonché per tutti i soggetti a vario titolo utilizzati, senza estinzione del rapporto di pubblico impiego, in strutture e organismi variamente denominati partecipati o comunque facenti capo all’ente, al lordo degli oneri riflessi ed al netto dell’IRAP, </a:t>
            </a:r>
            <a:r>
              <a:rPr lang="it-IT" b="1" u="sng" dirty="0"/>
              <a:t>come rilevati nell’ultimo rendiconto della gestione approvato;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latin typeface="Arial"/>
                <a:cs typeface="Arial"/>
              </a:rPr>
              <a:t>Per “</a:t>
            </a:r>
            <a:r>
              <a:rPr lang="it-IT" b="1" dirty="0">
                <a:latin typeface="Arial"/>
                <a:cs typeface="Arial"/>
              </a:rPr>
              <a:t>Entrate correnti</a:t>
            </a:r>
            <a:r>
              <a:rPr lang="it-IT" dirty="0">
                <a:latin typeface="Arial"/>
                <a:cs typeface="Arial"/>
              </a:rPr>
              <a:t>” si intende la </a:t>
            </a:r>
            <a:r>
              <a:rPr lang="it-IT" u="sng" dirty="0">
                <a:latin typeface="Arial"/>
                <a:cs typeface="Arial"/>
              </a:rPr>
              <a:t>media degli accertamenti di competenza riferiti ai primi tre titoli delle entrate, relativi agli </a:t>
            </a:r>
            <a:r>
              <a:rPr lang="it-IT" b="1" u="sng" dirty="0">
                <a:latin typeface="Arial"/>
                <a:cs typeface="Arial"/>
              </a:rPr>
              <a:t>ultimi tre rendiconti approvati,</a:t>
            </a:r>
            <a:r>
              <a:rPr lang="it-IT" u="sng" dirty="0">
                <a:latin typeface="Arial"/>
                <a:cs typeface="Arial"/>
              </a:rPr>
              <a:t> considerati al netto del FCDE stanziato nel bilancio di previsione relativo all’ultima annualità considerata</a:t>
            </a:r>
            <a:r>
              <a:rPr lang="it-IT" dirty="0">
                <a:latin typeface="Arial"/>
                <a:cs typeface="Arial"/>
              </a:rPr>
              <a:t>, da intendersi rispetto alle tre annualità che concorrono alla media.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150741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1124744"/>
            <a:ext cx="7647196" cy="3976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b="1" dirty="0">
                <a:latin typeface="Arial"/>
                <a:cs typeface="Arial"/>
              </a:rPr>
              <a:t>Valori soglia: rapporto tra spesa di personale ed entrate correnti</a:t>
            </a:r>
          </a:p>
          <a:p>
            <a:pPr algn="just"/>
            <a:endParaRPr lang="it-IT" b="1" dirty="0">
              <a:latin typeface="Arial"/>
              <a:cs typeface="Arial"/>
            </a:endParaRPr>
          </a:p>
          <a:p>
            <a:pPr algn="just"/>
            <a:r>
              <a:rPr lang="it-IT" dirty="0">
                <a:latin typeface="Arial"/>
                <a:cs typeface="Arial"/>
              </a:rPr>
              <a:t>Tab. 1</a:t>
            </a:r>
          </a:p>
          <a:p>
            <a:pPr algn="just"/>
            <a:r>
              <a:rPr lang="it-IT" dirty="0"/>
              <a:t>Fasce demografiche 				Valore soglia</a:t>
            </a:r>
          </a:p>
          <a:p>
            <a:pPr algn="just"/>
            <a:r>
              <a:rPr lang="it-IT" dirty="0"/>
              <a:t>a)	 comuni con meno di 1.000 abitanti		29,50%</a:t>
            </a:r>
          </a:p>
          <a:p>
            <a:pPr algn="just"/>
            <a:r>
              <a:rPr lang="it-IT" dirty="0"/>
              <a:t>b)	comuni da 1.000 a 1.999 abitanti       	28,60%</a:t>
            </a:r>
          </a:p>
          <a:p>
            <a:pPr algn="just"/>
            <a:r>
              <a:rPr lang="it-IT" dirty="0"/>
              <a:t>c)	comuni da 2.000 a 2.999 abitanti       	27,60%</a:t>
            </a:r>
          </a:p>
          <a:p>
            <a:pPr algn="just"/>
            <a:r>
              <a:rPr lang="it-IT" dirty="0"/>
              <a:t>d)	comuni da 3.000 a 4.999 abitanti       	27,20%</a:t>
            </a:r>
          </a:p>
          <a:p>
            <a:pPr algn="just"/>
            <a:r>
              <a:rPr lang="it-IT" dirty="0"/>
              <a:t>e)	comuni da 5.000 a 9.999 abitanti     		26,90%</a:t>
            </a:r>
          </a:p>
          <a:p>
            <a:pPr algn="just"/>
            <a:r>
              <a:rPr lang="it-IT" dirty="0"/>
              <a:t>f)	comuni da 10.000 a 59.999 abitanti     	27,00%</a:t>
            </a:r>
          </a:p>
          <a:p>
            <a:pPr algn="just"/>
            <a:r>
              <a:rPr lang="it-IT" dirty="0"/>
              <a:t>g)	comuni da 60.000 a 249.999 abitanti 	27,60%</a:t>
            </a:r>
          </a:p>
          <a:p>
            <a:pPr algn="just"/>
            <a:r>
              <a:rPr lang="it-IT" dirty="0"/>
              <a:t>h)	comuni da 250.0000 a 1.499.999 abitanti 	28,80%</a:t>
            </a:r>
          </a:p>
          <a:p>
            <a:pPr algn="just"/>
            <a:r>
              <a:rPr lang="it-IT" dirty="0"/>
              <a:t>i)	comuni con 1.500.000 di abitanti e oltre	25,30%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4626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57200" y="834272"/>
            <a:ext cx="7647196" cy="59232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Comuni con una incidenza della spesa di personale sulle entrate correnti bassa, che possono utilizzare le percentuali di crescita annuale della spesa di personale per maggiori assunzioni a tempo indeterminato.</a:t>
            </a:r>
            <a:endParaRPr lang="it-IT" b="1" dirty="0">
              <a:latin typeface="Arial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 Comuni che si collocano al di sotto del rispettivo valore soglia</a:t>
            </a: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possono incrementare la spesa di personale registrata nell’ultimo rendiconto approvato, per assunzioni di personale a tempo indeterminato, sino ad una spesa complessiva rapportata alle entrate correnti: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non superiore a tale valore soglia </a:t>
            </a:r>
            <a:r>
              <a:rPr lang="it-IT" sz="1800" b="1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(contenimento complessivo della spesa)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it-IT" sz="18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e nel rispetto della dinamica di crescita delimitata dalla tabella 2 (contenuta nell’art. 5 del DM), che individua le percentuali massime di incremento annuale della spesa di personale </a:t>
            </a:r>
            <a:r>
              <a:rPr lang="it-IT" sz="1800" b="1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(crescita graduale della spesa)</a:t>
            </a:r>
            <a:endParaRPr lang="it-IT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311338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83568" y="1124744"/>
            <a:ext cx="7647196" cy="929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b="1" dirty="0">
                <a:latin typeface="Arial"/>
                <a:cs typeface="Arial"/>
              </a:rPr>
              <a:t>Comuni con bassa incidenza</a:t>
            </a:r>
          </a:p>
          <a:p>
            <a:pPr algn="just"/>
            <a:r>
              <a:rPr lang="it-IT" dirty="0">
                <a:latin typeface="Arial"/>
                <a:cs typeface="Arial"/>
              </a:rPr>
              <a:t>Tab. 2</a:t>
            </a:r>
          </a:p>
          <a:p>
            <a:pPr>
              <a:lnSpc>
                <a:spcPct val="150000"/>
              </a:lnSpc>
            </a:pPr>
            <a:endParaRPr lang="it-IT" sz="1400" i="1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5C88E2A-1224-4CAF-BE41-D3EFAF415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77943"/>
              </p:ext>
            </p:extLst>
          </p:nvPr>
        </p:nvGraphicFramePr>
        <p:xfrm>
          <a:off x="813237" y="1844822"/>
          <a:ext cx="7215145" cy="388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834">
                  <a:extLst>
                    <a:ext uri="{9D8B030D-6E8A-4147-A177-3AD203B41FA5}">
                      <a16:colId xmlns:a16="http://schemas.microsoft.com/office/drawing/2014/main" val="3434945107"/>
                    </a:ext>
                  </a:extLst>
                </a:gridCol>
                <a:gridCol w="839855">
                  <a:extLst>
                    <a:ext uri="{9D8B030D-6E8A-4147-A177-3AD203B41FA5}">
                      <a16:colId xmlns:a16="http://schemas.microsoft.com/office/drawing/2014/main" val="278934309"/>
                    </a:ext>
                  </a:extLst>
                </a:gridCol>
                <a:gridCol w="840614">
                  <a:extLst>
                    <a:ext uri="{9D8B030D-6E8A-4147-A177-3AD203B41FA5}">
                      <a16:colId xmlns:a16="http://schemas.microsoft.com/office/drawing/2014/main" val="856302555"/>
                    </a:ext>
                  </a:extLst>
                </a:gridCol>
                <a:gridCol w="840614">
                  <a:extLst>
                    <a:ext uri="{9D8B030D-6E8A-4147-A177-3AD203B41FA5}">
                      <a16:colId xmlns:a16="http://schemas.microsoft.com/office/drawing/2014/main" val="3774015995"/>
                    </a:ext>
                  </a:extLst>
                </a:gridCol>
                <a:gridCol w="840614">
                  <a:extLst>
                    <a:ext uri="{9D8B030D-6E8A-4147-A177-3AD203B41FA5}">
                      <a16:colId xmlns:a16="http://schemas.microsoft.com/office/drawing/2014/main" val="3682418674"/>
                    </a:ext>
                  </a:extLst>
                </a:gridCol>
                <a:gridCol w="840614">
                  <a:extLst>
                    <a:ext uri="{9D8B030D-6E8A-4147-A177-3AD203B41FA5}">
                      <a16:colId xmlns:a16="http://schemas.microsoft.com/office/drawing/2014/main" val="854858146"/>
                    </a:ext>
                  </a:extLst>
                </a:gridCol>
              </a:tblGrid>
              <a:tr h="331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Fasce demografiche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78005640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a)</a:t>
                      </a:r>
                      <a:r>
                        <a:rPr lang="it-IT" sz="700">
                          <a:effectLst/>
                        </a:rPr>
                        <a:t>     </a:t>
                      </a:r>
                      <a:r>
                        <a:rPr lang="it-IT" sz="1000">
                          <a:effectLst/>
                        </a:rPr>
                        <a:t>comuni con meno di 1.000 abitanti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8269391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b)</a:t>
                      </a:r>
                      <a:r>
                        <a:rPr lang="it-IT" sz="700">
                          <a:effectLst/>
                        </a:rPr>
                        <a:t>     </a:t>
                      </a:r>
                      <a:r>
                        <a:rPr lang="it-IT" sz="1000">
                          <a:effectLst/>
                        </a:rPr>
                        <a:t>comuni da 1.000 a 1.999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158505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c)</a:t>
                      </a:r>
                      <a:r>
                        <a:rPr lang="it-IT" sz="700">
                          <a:effectLst/>
                        </a:rPr>
                        <a:t>      </a:t>
                      </a:r>
                      <a:r>
                        <a:rPr lang="it-IT" sz="1000">
                          <a:effectLst/>
                        </a:rPr>
                        <a:t>comuni da 2.000 a 2.999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3515337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d)</a:t>
                      </a:r>
                      <a:r>
                        <a:rPr lang="it-IT" sz="700">
                          <a:effectLst/>
                        </a:rPr>
                        <a:t>      </a:t>
                      </a:r>
                      <a:r>
                        <a:rPr lang="it-IT" sz="1000">
                          <a:effectLst/>
                        </a:rPr>
                        <a:t>comuni da 3.000 a 4.999 abitanti  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7421476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e)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5.000 a 9.999 abitanti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21,0%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5657410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f)</a:t>
                      </a:r>
                      <a:r>
                        <a:rPr lang="it-IT" sz="700">
                          <a:effectLst/>
                        </a:rPr>
                        <a:t>        </a:t>
                      </a:r>
                      <a:r>
                        <a:rPr lang="it-IT" sz="1000">
                          <a:effectLst/>
                        </a:rPr>
                        <a:t>comuni da 10.000 a 59.999 abitanti  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21,0%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22,0%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2937748"/>
                  </a:ext>
                </a:extLst>
              </a:tr>
              <a:tr h="619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g)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60.000 a 249.999 abitanti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12,0%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15,0%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5425535"/>
                  </a:ext>
                </a:extLst>
              </a:tr>
              <a:tr h="331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h)</a:t>
                      </a:r>
                      <a:r>
                        <a:rPr lang="it-IT" sz="700">
                          <a:effectLst/>
                        </a:rPr>
                        <a:t>       </a:t>
                      </a:r>
                      <a:r>
                        <a:rPr lang="it-IT" sz="1000">
                          <a:effectLst/>
                        </a:rPr>
                        <a:t>comuni da 250.0000 a 1.499.999 ab.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6,0%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8,0%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9,0%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10,0%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75830316"/>
                  </a:ext>
                </a:extLst>
              </a:tr>
              <a:tr h="619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i)</a:t>
                      </a:r>
                      <a:r>
                        <a:rPr lang="it-IT" sz="700" dirty="0">
                          <a:effectLst/>
                        </a:rPr>
                        <a:t>        </a:t>
                      </a:r>
                      <a:r>
                        <a:rPr lang="it-IT" sz="1000" dirty="0">
                          <a:effectLst/>
                        </a:rPr>
                        <a:t>comuni con 1.500.000 di abitanti e oltre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1,5%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4,0%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4,5%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5,0%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0549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2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57200" y="836613"/>
            <a:ext cx="7647196" cy="52253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b="1" dirty="0">
                <a:latin typeface="Arial"/>
                <a:cs typeface="Arial"/>
              </a:rPr>
              <a:t>Comuni con bassa incidenza</a:t>
            </a:r>
          </a:p>
          <a:p>
            <a:pPr algn="just"/>
            <a:endParaRPr lang="it-IT" b="1" dirty="0">
              <a:latin typeface="Arial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Rispetto a tali percentuali massime di incremento occorre evidenziare che:</a:t>
            </a:r>
            <a:endParaRPr lang="it-IT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valori riportati in tabella hanno come base la spesa di personale sostenuta nel 2018 (art. 5, comma 1);</a:t>
            </a: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 valori sono incrementali, nel senso che ciascun valore percentuale assorbe quello individuato per le annualità precedenti;</a:t>
            </a: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l’utilizzo di eventuali resti </a:t>
            </a:r>
            <a:r>
              <a:rPr lang="it-IT" sz="1700" dirty="0" err="1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assunzionali</a:t>
            </a: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consente il superamento delle percentuali massime di crescita (art. 5, comma 2);</a:t>
            </a: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Bookman Old Style" panose="02050604050505020204" pitchFamily="18" charset="0"/>
              <a:buChar char="-"/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la maggior spesa per assunzioni di personale a tempo indeterminato derivante da quanto previsto dagli articoli 4 e 5 non rileva ai fini del rispetto del limite di spesa previsto dall’articolo 1, commi 557-quater e 562, della legge 27 dicembre 2006 n. 296 (art. 7, comma 1).</a:t>
            </a: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3906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it-IT" altLang="it-IT" sz="2400" b="1" i="1" dirty="0"/>
              <a:t>La sostenibilità finanziaria nel DM 17 marzo 2020</a:t>
            </a:r>
            <a:endParaRPr lang="it-IT" sz="2400" dirty="0">
              <a:ea typeface="+mj-lt"/>
              <a:cs typeface="+mj-lt"/>
            </a:endParaRPr>
          </a:p>
        </p:txBody>
      </p:sp>
      <p:pic>
        <p:nvPicPr>
          <p:cNvPr id="16387" name="Picture 4" descr="logo%20anci%20dora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738" y="5949950"/>
            <a:ext cx="484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57200" y="836613"/>
            <a:ext cx="7647196" cy="51860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sz="1800" b="1" u="sng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Comuni con una incidenza della spesa di personale sulle entrate correnti elevata, che devono attuare politiche di contenimento della spesa di personale in relazione alle entrate correnti.</a:t>
            </a:r>
            <a:endParaRPr lang="it-IT" b="1" dirty="0">
              <a:latin typeface="Arial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700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L’art. 6 del Decreto individua una seconda e più elevata misura di valori-soglia per ciascuna fascia demografica (ulteriori 4 punti </a:t>
            </a: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percentuali rispetto a quella della Tabella 1).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I Comuni con incidenza tra spesa di personale ed entrate correnti più elevata rispetto ai valori-soglia stabiliti in Tabella 3 </a:t>
            </a:r>
            <a:r>
              <a:rPr lang="it-IT" sz="1700" b="1" dirty="0">
                <a:solidFill>
                  <a:srgbClr val="222222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sono tenuti ad adottare un percorso di graduale riduzione annuale del suddetto rapporto per convergere, al massimo nell'anno 2025, verso il predetto valore soglia</a:t>
            </a: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. A tal fine gli Enti possono operare sia sulla leva delle entrate che su quella della spesa di personale, eventualmente “anche” applicando un turn over inferiore al 100 per cento.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700" dirty="0">
                <a:solidFill>
                  <a:srgbClr val="222222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 partire dall’anno 2025 si applicherà un turn-over al 30%.</a:t>
            </a:r>
          </a:p>
        </p:txBody>
      </p:sp>
    </p:spTree>
    <p:extLst>
      <p:ext uri="{BB962C8B-B14F-4D97-AF65-F5344CB8AC3E}">
        <p14:creationId xmlns:p14="http://schemas.microsoft.com/office/powerpoint/2010/main" val="23335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Bordi">
  <a:themeElements>
    <a:clrScheme name="Bord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i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22548</TotalTime>
  <Words>1547</Words>
  <Application>Microsoft Office PowerPoint</Application>
  <PresentationFormat>Presentazione su schermo (4:3)</PresentationFormat>
  <Paragraphs>160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Garamond</vt:lpstr>
      <vt:lpstr>Wingdings</vt:lpstr>
      <vt:lpstr>Bordi</vt:lpstr>
      <vt:lpstr> Legge di Bilancio 2021 Disposizioni per il potenziamento del sistema dei servizi sociali.  Le capacità assunzionali dei Comuni </vt:lpstr>
      <vt:lpstr>Assunzioni di personale nella legge di bilancio 2021</vt:lpstr>
      <vt:lpstr>Capacità assunzionali tra vincoli, deroghe e procedure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La sostenibilità finanziaria nel DM 17 marzo 2020</vt:lpstr>
      <vt:lpstr>La legge di bilancio 2021 – Rigenerazione amministrativa coesione territoriale (commi 179-184)</vt:lpstr>
      <vt:lpstr>La sostenibilità finanziaria nel DM 17 marzo 2020</vt:lpstr>
      <vt:lpstr>La sostenibilità finanziaria nel DM 17 marzo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normativa sui servizi pubblici locali</dc:title>
  <dc:creator>a.bultrini</dc:creator>
  <cp:lastModifiedBy>Elisabetta  Ceccarelli</cp:lastModifiedBy>
  <cp:revision>1198</cp:revision>
  <cp:lastPrinted>2020-02-18T12:20:15Z</cp:lastPrinted>
  <dcterms:created xsi:type="dcterms:W3CDTF">2010-08-30T13:34:32Z</dcterms:created>
  <dcterms:modified xsi:type="dcterms:W3CDTF">2021-02-16T08:39:52Z</dcterms:modified>
</cp:coreProperties>
</file>